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rdi van Nistelrooij" initials="JAFJ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>
        <p:scale>
          <a:sx n="110" d="100"/>
          <a:sy n="110" d="100"/>
        </p:scale>
        <p:origin x="-354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FB8A1D-4073-46B9-9382-467727D52083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F1D7B860-D190-42BD-A4F6-90FA215A1AED}">
      <dgm:prSet phldrT="[Tekst]"/>
      <dgm:spPr/>
      <dgm:t>
        <a:bodyPr/>
        <a:lstStyle/>
        <a:p>
          <a:r>
            <a:rPr lang="nl-NL" dirty="0" smtClean="0"/>
            <a:t>Programma en route	</a:t>
          </a:r>
          <a:endParaRPr lang="nl-NL" dirty="0"/>
        </a:p>
      </dgm:t>
    </dgm:pt>
    <dgm:pt modelId="{0520BD03-6B23-45C4-A7A1-996C6E412B5D}" type="parTrans" cxnId="{030A96F3-52D2-45F0-ABD5-5C8804AE19BD}">
      <dgm:prSet/>
      <dgm:spPr/>
      <dgm:t>
        <a:bodyPr/>
        <a:lstStyle/>
        <a:p>
          <a:endParaRPr lang="nl-NL"/>
        </a:p>
      </dgm:t>
    </dgm:pt>
    <dgm:pt modelId="{B69268CE-B9F0-4482-8504-A41475E1C907}" type="sibTrans" cxnId="{030A96F3-52D2-45F0-ABD5-5C8804AE19BD}">
      <dgm:prSet/>
      <dgm:spPr/>
      <dgm:t>
        <a:bodyPr/>
        <a:lstStyle/>
        <a:p>
          <a:endParaRPr lang="nl-NL"/>
        </a:p>
      </dgm:t>
    </dgm:pt>
    <dgm:pt modelId="{014C5177-5807-4C50-A839-17C0B9774B3F}">
      <dgm:prSet phldrT="[Tekst]"/>
      <dgm:spPr/>
      <dgm:t>
        <a:bodyPr/>
        <a:lstStyle/>
        <a:p>
          <a:r>
            <a:rPr lang="nl-NL" dirty="0" smtClean="0"/>
            <a:t>Training in het systeem	</a:t>
          </a:r>
          <a:endParaRPr lang="nl-NL" dirty="0"/>
        </a:p>
      </dgm:t>
    </dgm:pt>
    <dgm:pt modelId="{32DFFFAA-4D0C-41EA-BF69-E944F2134A4C}" type="parTrans" cxnId="{F182412C-0F51-48A1-AC6F-CB8B2EC0AC5E}">
      <dgm:prSet/>
      <dgm:spPr/>
      <dgm:t>
        <a:bodyPr/>
        <a:lstStyle/>
        <a:p>
          <a:endParaRPr lang="nl-NL"/>
        </a:p>
      </dgm:t>
    </dgm:pt>
    <dgm:pt modelId="{1045FCD0-C966-49AE-92EC-FEA69279FEBE}" type="sibTrans" cxnId="{F182412C-0F51-48A1-AC6F-CB8B2EC0AC5E}">
      <dgm:prSet/>
      <dgm:spPr/>
      <dgm:t>
        <a:bodyPr/>
        <a:lstStyle/>
        <a:p>
          <a:endParaRPr lang="nl-NL"/>
        </a:p>
      </dgm:t>
    </dgm:pt>
    <dgm:pt modelId="{05D40465-B384-4071-8D6D-3B418BF356D7}">
      <dgm:prSet phldrT="[Tekst]"/>
      <dgm:spPr/>
      <dgm:t>
        <a:bodyPr/>
        <a:lstStyle/>
        <a:p>
          <a:r>
            <a:rPr lang="nl-NL" dirty="0" smtClean="0"/>
            <a:t>Profiel en Certificaat</a:t>
          </a:r>
        </a:p>
      </dgm:t>
    </dgm:pt>
    <dgm:pt modelId="{F59FFE5A-F790-482A-A5B4-55AA081B0CC2}" type="parTrans" cxnId="{0F2AD214-9BE1-42BF-B53D-7C8138DE97BF}">
      <dgm:prSet/>
      <dgm:spPr/>
      <dgm:t>
        <a:bodyPr/>
        <a:lstStyle/>
        <a:p>
          <a:endParaRPr lang="nl-NL"/>
        </a:p>
      </dgm:t>
    </dgm:pt>
    <dgm:pt modelId="{FD3422A1-9A34-4BA3-B470-ED06288E19E5}" type="sibTrans" cxnId="{0F2AD214-9BE1-42BF-B53D-7C8138DE97BF}">
      <dgm:prSet/>
      <dgm:spPr/>
      <dgm:t>
        <a:bodyPr/>
        <a:lstStyle/>
        <a:p>
          <a:endParaRPr lang="nl-NL"/>
        </a:p>
      </dgm:t>
    </dgm:pt>
    <dgm:pt modelId="{116ABE57-95CF-454E-B8D8-9F7457643858}" type="pres">
      <dgm:prSet presAssocID="{81FB8A1D-4073-46B9-9382-467727D5208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E89824A0-1AD9-407C-9561-6AE1EDAD15FB}" type="pres">
      <dgm:prSet presAssocID="{F1D7B860-D190-42BD-A4F6-90FA215A1AE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4406EC6-A0AC-4814-85A7-D8F3DDD08D32}" type="pres">
      <dgm:prSet presAssocID="{B69268CE-B9F0-4482-8504-A41475E1C907}" presName="spacer" presStyleCnt="0"/>
      <dgm:spPr/>
    </dgm:pt>
    <dgm:pt modelId="{C09D6EE6-200D-49C8-8F09-A2D8D7E3E54B}" type="pres">
      <dgm:prSet presAssocID="{014C5177-5807-4C50-A839-17C0B9774B3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AFB0DB6-EA61-4D37-A13A-8C5D3682ED07}" type="pres">
      <dgm:prSet presAssocID="{1045FCD0-C966-49AE-92EC-FEA69279FEBE}" presName="spacer" presStyleCnt="0"/>
      <dgm:spPr/>
    </dgm:pt>
    <dgm:pt modelId="{4E0D8A2B-E3E7-4BE8-A5E3-D802A5D1B457}" type="pres">
      <dgm:prSet presAssocID="{05D40465-B384-4071-8D6D-3B418BF356D7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0F2AD214-9BE1-42BF-B53D-7C8138DE97BF}" srcId="{81FB8A1D-4073-46B9-9382-467727D52083}" destId="{05D40465-B384-4071-8D6D-3B418BF356D7}" srcOrd="2" destOrd="0" parTransId="{F59FFE5A-F790-482A-A5B4-55AA081B0CC2}" sibTransId="{FD3422A1-9A34-4BA3-B470-ED06288E19E5}"/>
    <dgm:cxn modelId="{292250D4-BC11-4D5C-97BC-675C3FC01EEF}" type="presOf" srcId="{05D40465-B384-4071-8D6D-3B418BF356D7}" destId="{4E0D8A2B-E3E7-4BE8-A5E3-D802A5D1B457}" srcOrd="0" destOrd="0" presId="urn:microsoft.com/office/officeart/2005/8/layout/vList2"/>
    <dgm:cxn modelId="{030A96F3-52D2-45F0-ABD5-5C8804AE19BD}" srcId="{81FB8A1D-4073-46B9-9382-467727D52083}" destId="{F1D7B860-D190-42BD-A4F6-90FA215A1AED}" srcOrd="0" destOrd="0" parTransId="{0520BD03-6B23-45C4-A7A1-996C6E412B5D}" sibTransId="{B69268CE-B9F0-4482-8504-A41475E1C907}"/>
    <dgm:cxn modelId="{5E4DC5CE-A388-4DF2-90DF-DDD664BD1C81}" type="presOf" srcId="{014C5177-5807-4C50-A839-17C0B9774B3F}" destId="{C09D6EE6-200D-49C8-8F09-A2D8D7E3E54B}" srcOrd="0" destOrd="0" presId="urn:microsoft.com/office/officeart/2005/8/layout/vList2"/>
    <dgm:cxn modelId="{EEEE22E8-4997-4BD4-97C9-299CB1E58806}" type="presOf" srcId="{81FB8A1D-4073-46B9-9382-467727D52083}" destId="{116ABE57-95CF-454E-B8D8-9F7457643858}" srcOrd="0" destOrd="0" presId="urn:microsoft.com/office/officeart/2005/8/layout/vList2"/>
    <dgm:cxn modelId="{3933E85F-5240-44F3-B1F1-C644C543699D}" type="presOf" srcId="{F1D7B860-D190-42BD-A4F6-90FA215A1AED}" destId="{E89824A0-1AD9-407C-9561-6AE1EDAD15FB}" srcOrd="0" destOrd="0" presId="urn:microsoft.com/office/officeart/2005/8/layout/vList2"/>
    <dgm:cxn modelId="{F182412C-0F51-48A1-AC6F-CB8B2EC0AC5E}" srcId="{81FB8A1D-4073-46B9-9382-467727D52083}" destId="{014C5177-5807-4C50-A839-17C0B9774B3F}" srcOrd="1" destOrd="0" parTransId="{32DFFFAA-4D0C-41EA-BF69-E944F2134A4C}" sibTransId="{1045FCD0-C966-49AE-92EC-FEA69279FEBE}"/>
    <dgm:cxn modelId="{06703760-8151-4FDB-9B46-B3C4AE744FFF}" type="presParOf" srcId="{116ABE57-95CF-454E-B8D8-9F7457643858}" destId="{E89824A0-1AD9-407C-9561-6AE1EDAD15FB}" srcOrd="0" destOrd="0" presId="urn:microsoft.com/office/officeart/2005/8/layout/vList2"/>
    <dgm:cxn modelId="{3D49E0C5-0255-4529-9630-720CAB7FD67A}" type="presParOf" srcId="{116ABE57-95CF-454E-B8D8-9F7457643858}" destId="{04406EC6-A0AC-4814-85A7-D8F3DDD08D32}" srcOrd="1" destOrd="0" presId="urn:microsoft.com/office/officeart/2005/8/layout/vList2"/>
    <dgm:cxn modelId="{1FC3C189-D3BB-481D-89FF-20431ABFAE88}" type="presParOf" srcId="{116ABE57-95CF-454E-B8D8-9F7457643858}" destId="{C09D6EE6-200D-49C8-8F09-A2D8D7E3E54B}" srcOrd="2" destOrd="0" presId="urn:microsoft.com/office/officeart/2005/8/layout/vList2"/>
    <dgm:cxn modelId="{DCC7A4F8-90F9-4FFD-806D-457070C448A5}" type="presParOf" srcId="{116ABE57-95CF-454E-B8D8-9F7457643858}" destId="{1AFB0DB6-EA61-4D37-A13A-8C5D3682ED07}" srcOrd="3" destOrd="0" presId="urn:microsoft.com/office/officeart/2005/8/layout/vList2"/>
    <dgm:cxn modelId="{E15EDD07-A6ED-4AB8-B016-D49ED272C8E3}" type="presParOf" srcId="{116ABE57-95CF-454E-B8D8-9F7457643858}" destId="{4E0D8A2B-E3E7-4BE8-A5E3-D802A5D1B45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9824A0-1AD9-407C-9561-6AE1EDAD15FB}">
      <dsp:nvSpPr>
        <dsp:cNvPr id="0" name=""/>
        <dsp:cNvSpPr/>
      </dsp:nvSpPr>
      <dsp:spPr>
        <a:xfrm>
          <a:off x="0" y="58430"/>
          <a:ext cx="4874322" cy="7915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300" kern="1200" dirty="0" smtClean="0"/>
            <a:t>Programma en route	</a:t>
          </a:r>
          <a:endParaRPr lang="nl-NL" sz="3300" kern="1200" dirty="0"/>
        </a:p>
      </dsp:txBody>
      <dsp:txXfrm>
        <a:off x="38638" y="97068"/>
        <a:ext cx="4797046" cy="714229"/>
      </dsp:txXfrm>
    </dsp:sp>
    <dsp:sp modelId="{C09D6EE6-200D-49C8-8F09-A2D8D7E3E54B}">
      <dsp:nvSpPr>
        <dsp:cNvPr id="0" name=""/>
        <dsp:cNvSpPr/>
      </dsp:nvSpPr>
      <dsp:spPr>
        <a:xfrm>
          <a:off x="0" y="944975"/>
          <a:ext cx="4874322" cy="7915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300" kern="1200" dirty="0" smtClean="0"/>
            <a:t>Training in het systeem	</a:t>
          </a:r>
          <a:endParaRPr lang="nl-NL" sz="3300" kern="1200" dirty="0"/>
        </a:p>
      </dsp:txBody>
      <dsp:txXfrm>
        <a:off x="38638" y="983613"/>
        <a:ext cx="4797046" cy="714229"/>
      </dsp:txXfrm>
    </dsp:sp>
    <dsp:sp modelId="{4E0D8A2B-E3E7-4BE8-A5E3-D802A5D1B457}">
      <dsp:nvSpPr>
        <dsp:cNvPr id="0" name=""/>
        <dsp:cNvSpPr/>
      </dsp:nvSpPr>
      <dsp:spPr>
        <a:xfrm>
          <a:off x="0" y="1831520"/>
          <a:ext cx="4874322" cy="7915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300" kern="1200" dirty="0" smtClean="0"/>
            <a:t>Profiel en Certificaat</a:t>
          </a:r>
        </a:p>
      </dsp:txBody>
      <dsp:txXfrm>
        <a:off x="38638" y="1870158"/>
        <a:ext cx="4797046" cy="7142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DE45A4-E730-439F-B7C2-1865DE84C62B}" type="datetimeFigureOut">
              <a:rPr lang="nl-NL" smtClean="0"/>
              <a:t>27-1-2017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DC87D0-B5B8-4AF5-A7EA-AC4114A9919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7786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https://kampevent2016.nl/Programma/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https://kampevent2016.nl/TrainingView/?id=40&amp;EditMode=1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https://kampevent2016.nl/MyEvent/Profiel/?User_Id=129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 smtClean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DC87D0-B5B8-4AF5-A7EA-AC4114A99191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9338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CE48-4E29-491C-9AFA-E867F7B1ED2A}" type="datetimeFigureOut">
              <a:rPr lang="nl-NL" smtClean="0"/>
              <a:t>27-1-2017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C1461-9578-4121-BD03-170AFE345B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4756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CE48-4E29-491C-9AFA-E867F7B1ED2A}" type="datetimeFigureOut">
              <a:rPr lang="nl-NL" smtClean="0"/>
              <a:t>27-1-2017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C1461-9578-4121-BD03-170AFE345B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7898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CE48-4E29-491C-9AFA-E867F7B1ED2A}" type="datetimeFigureOut">
              <a:rPr lang="nl-NL" smtClean="0"/>
              <a:t>27-1-2017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C1461-9578-4121-BD03-170AFE345B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0009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CE48-4E29-491C-9AFA-E867F7B1ED2A}" type="datetimeFigureOut">
              <a:rPr lang="nl-NL" smtClean="0"/>
              <a:t>27-1-2017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C1461-9578-4121-BD03-170AFE345B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8774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CE48-4E29-491C-9AFA-E867F7B1ED2A}" type="datetimeFigureOut">
              <a:rPr lang="nl-NL" smtClean="0"/>
              <a:t>27-1-2017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C1461-9578-4121-BD03-170AFE345B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5723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CE48-4E29-491C-9AFA-E867F7B1ED2A}" type="datetimeFigureOut">
              <a:rPr lang="nl-NL" smtClean="0"/>
              <a:t>27-1-2017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C1461-9578-4121-BD03-170AFE345B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762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CE48-4E29-491C-9AFA-E867F7B1ED2A}" type="datetimeFigureOut">
              <a:rPr lang="nl-NL" smtClean="0"/>
              <a:t>27-1-2017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C1461-9578-4121-BD03-170AFE345B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8337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CE48-4E29-491C-9AFA-E867F7B1ED2A}" type="datetimeFigureOut">
              <a:rPr lang="nl-NL" smtClean="0"/>
              <a:t>27-1-2017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C1461-9578-4121-BD03-170AFE345B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4408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CE48-4E29-491C-9AFA-E867F7B1ED2A}" type="datetimeFigureOut">
              <a:rPr lang="nl-NL" smtClean="0"/>
              <a:t>27-1-2017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C1461-9578-4121-BD03-170AFE345B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4634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CE48-4E29-491C-9AFA-E867F7B1ED2A}" type="datetimeFigureOut">
              <a:rPr lang="nl-NL" smtClean="0"/>
              <a:t>27-1-2017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C1461-9578-4121-BD03-170AFE345B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0077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CE48-4E29-491C-9AFA-E867F7B1ED2A}" type="datetimeFigureOut">
              <a:rPr lang="nl-NL" smtClean="0"/>
              <a:t>27-1-2017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C1461-9578-4121-BD03-170AFE345B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5831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BCE48-4E29-491C-9AFA-E867F7B1ED2A}" type="datetimeFigureOut">
              <a:rPr lang="nl-NL" smtClean="0"/>
              <a:t>27-1-2017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C1461-9578-4121-BD03-170AFE345B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1914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925" y="221392"/>
            <a:ext cx="6556076" cy="644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87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ep 9"/>
          <p:cNvGrpSpPr/>
          <p:nvPr/>
        </p:nvGrpSpPr>
        <p:grpSpPr>
          <a:xfrm>
            <a:off x="923924" y="5381625"/>
            <a:ext cx="11438475" cy="1476375"/>
            <a:chOff x="923924" y="5381625"/>
            <a:chExt cx="11438475" cy="1476375"/>
          </a:xfrm>
        </p:grpSpPr>
        <p:sp>
          <p:nvSpPr>
            <p:cNvPr id="11" name="Rechthoek 10"/>
            <p:cNvSpPr/>
            <p:nvPr/>
          </p:nvSpPr>
          <p:spPr>
            <a:xfrm>
              <a:off x="10058399" y="5381625"/>
              <a:ext cx="2304000" cy="1476375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" name="Rechthoek 11"/>
            <p:cNvSpPr/>
            <p:nvPr/>
          </p:nvSpPr>
          <p:spPr>
            <a:xfrm>
              <a:off x="7820024" y="5381625"/>
              <a:ext cx="2307387" cy="1476375"/>
            </a:xfrm>
            <a:prstGeom prst="rect">
              <a:avLst/>
            </a:prstGeom>
            <a:solidFill>
              <a:schemeClr val="bg1">
                <a:alpha val="78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" name="Rechthoek 12"/>
            <p:cNvSpPr/>
            <p:nvPr/>
          </p:nvSpPr>
          <p:spPr>
            <a:xfrm>
              <a:off x="5408762" y="5381625"/>
              <a:ext cx="2439838" cy="1476375"/>
            </a:xfrm>
            <a:prstGeom prst="rect">
              <a:avLst/>
            </a:prstGeom>
            <a:solidFill>
              <a:schemeClr val="bg1">
                <a:alpha val="62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" name="Rechthoek 13"/>
            <p:cNvSpPr/>
            <p:nvPr/>
          </p:nvSpPr>
          <p:spPr>
            <a:xfrm>
              <a:off x="3209924" y="5381625"/>
              <a:ext cx="2246849" cy="1476375"/>
            </a:xfrm>
            <a:prstGeom prst="rect">
              <a:avLst/>
            </a:prstGeom>
            <a:solidFill>
              <a:schemeClr val="bg1">
                <a:alpha val="4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" name="Rechthoek 14"/>
            <p:cNvSpPr/>
            <p:nvPr/>
          </p:nvSpPr>
          <p:spPr>
            <a:xfrm>
              <a:off x="923924" y="5381625"/>
              <a:ext cx="2304000" cy="1476375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488" y="543546"/>
            <a:ext cx="10515600" cy="1325563"/>
          </a:xfrm>
        </p:spPr>
        <p:txBody>
          <a:bodyPr/>
          <a:lstStyle/>
          <a:p>
            <a:r>
              <a:rPr lang="nl-NL" dirty="0" smtClean="0"/>
              <a:t>Aanleiding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767662" y="1576098"/>
            <a:ext cx="8596668" cy="3677390"/>
          </a:xfrm>
        </p:spPr>
        <p:txBody>
          <a:bodyPr>
            <a:normAutofit lnSpcReduction="10000"/>
          </a:bodyPr>
          <a:lstStyle/>
          <a:p>
            <a:pPr>
              <a:lnSpc>
                <a:spcPct val="130000"/>
              </a:lnSpc>
            </a:pPr>
            <a:r>
              <a:rPr lang="nl-NL" sz="2200" dirty="0" smtClean="0"/>
              <a:t>Opkomst Scouting Academy </a:t>
            </a:r>
            <a:r>
              <a:rPr lang="nl-NL" sz="1600" dirty="0" smtClean="0">
                <a:sym typeface="Wingdings" panose="05000000000000000000" pitchFamily="2" charset="2"/>
              </a:rPr>
              <a:t> modulair systeem</a:t>
            </a:r>
            <a:endParaRPr lang="nl-NL" sz="1600" dirty="0" smtClean="0"/>
          </a:p>
          <a:p>
            <a:pPr>
              <a:lnSpc>
                <a:spcPct val="130000"/>
              </a:lnSpc>
            </a:pPr>
            <a:r>
              <a:rPr lang="nl-NL" sz="2200" dirty="0" smtClean="0"/>
              <a:t>Start en programma training </a:t>
            </a:r>
            <a:r>
              <a:rPr lang="nl-NL" sz="1600" dirty="0" smtClean="0">
                <a:sym typeface="Wingdings" panose="05000000000000000000" pitchFamily="2" charset="2"/>
              </a:rPr>
              <a:t> omgezet</a:t>
            </a:r>
          </a:p>
          <a:p>
            <a:pPr>
              <a:lnSpc>
                <a:spcPct val="130000"/>
              </a:lnSpc>
            </a:pPr>
            <a:r>
              <a:rPr lang="nl-NL" sz="2200" dirty="0" smtClean="0">
                <a:sym typeface="Wingdings" panose="05000000000000000000" pitchFamily="2" charset="2"/>
              </a:rPr>
              <a:t>Logeer/Bivak/Kamp trainingen </a:t>
            </a:r>
            <a:r>
              <a:rPr lang="nl-NL" sz="1600" dirty="0" smtClean="0">
                <a:sym typeface="Wingdings" panose="05000000000000000000" pitchFamily="2" charset="2"/>
              </a:rPr>
              <a:t> oude opzet</a:t>
            </a:r>
          </a:p>
          <a:p>
            <a:pPr>
              <a:lnSpc>
                <a:spcPct val="130000"/>
              </a:lnSpc>
            </a:pPr>
            <a:r>
              <a:rPr lang="nl-NL" sz="2200" dirty="0" smtClean="0">
                <a:sym typeface="Wingdings" panose="05000000000000000000" pitchFamily="2" charset="2"/>
              </a:rPr>
              <a:t>Deelnemersaantallen oude training liepen terug</a:t>
            </a:r>
          </a:p>
          <a:p>
            <a:pPr>
              <a:lnSpc>
                <a:spcPct val="130000"/>
              </a:lnSpc>
            </a:pPr>
            <a:r>
              <a:rPr lang="nl-NL" sz="2200" dirty="0" smtClean="0">
                <a:sym typeface="Wingdings" panose="05000000000000000000" pitchFamily="2" charset="2"/>
              </a:rPr>
              <a:t>Niet door Gelderse regio’s zelf gegeven </a:t>
            </a:r>
            <a:r>
              <a:rPr lang="nl-NL" sz="1400" dirty="0">
                <a:sym typeface="Wingdings" panose="05000000000000000000" pitchFamily="2" charset="2"/>
              </a:rPr>
              <a:t>(regio overstijgend)</a:t>
            </a:r>
          </a:p>
          <a:p>
            <a:pPr lvl="1"/>
            <a:r>
              <a:rPr lang="nl-NL" sz="1800" dirty="0" smtClean="0">
                <a:sym typeface="Wingdings" panose="05000000000000000000" pitchFamily="2" charset="2"/>
              </a:rPr>
              <a:t>Facilitair</a:t>
            </a:r>
          </a:p>
          <a:p>
            <a:pPr lvl="1"/>
            <a:r>
              <a:rPr lang="nl-NL" sz="1800" dirty="0" smtClean="0">
                <a:sym typeface="Wingdings" panose="05000000000000000000" pitchFamily="2" charset="2"/>
              </a:rPr>
              <a:t>Deelnemersaantal</a:t>
            </a:r>
          </a:p>
          <a:p>
            <a:pPr lvl="1"/>
            <a:r>
              <a:rPr lang="nl-NL" sz="1800" dirty="0" smtClean="0">
                <a:sym typeface="Wingdings" panose="05000000000000000000" pitchFamily="2" charset="2"/>
              </a:rPr>
              <a:t>Trainers</a:t>
            </a:r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val="41683799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ep 9"/>
          <p:cNvGrpSpPr/>
          <p:nvPr/>
        </p:nvGrpSpPr>
        <p:grpSpPr>
          <a:xfrm>
            <a:off x="923924" y="5381625"/>
            <a:ext cx="11438475" cy="1476375"/>
            <a:chOff x="923924" y="5381625"/>
            <a:chExt cx="11438475" cy="1476375"/>
          </a:xfrm>
        </p:grpSpPr>
        <p:sp>
          <p:nvSpPr>
            <p:cNvPr id="11" name="Rechthoek 10"/>
            <p:cNvSpPr/>
            <p:nvPr/>
          </p:nvSpPr>
          <p:spPr>
            <a:xfrm>
              <a:off x="10058399" y="5381625"/>
              <a:ext cx="2304000" cy="1476375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" name="Rechthoek 11"/>
            <p:cNvSpPr/>
            <p:nvPr/>
          </p:nvSpPr>
          <p:spPr>
            <a:xfrm>
              <a:off x="7820024" y="5381625"/>
              <a:ext cx="2307387" cy="1476375"/>
            </a:xfrm>
            <a:prstGeom prst="rect">
              <a:avLst/>
            </a:prstGeom>
            <a:solidFill>
              <a:schemeClr val="bg1">
                <a:alpha val="78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" name="Rechthoek 12"/>
            <p:cNvSpPr/>
            <p:nvPr/>
          </p:nvSpPr>
          <p:spPr>
            <a:xfrm>
              <a:off x="5408762" y="5381625"/>
              <a:ext cx="2439838" cy="1476375"/>
            </a:xfrm>
            <a:prstGeom prst="rect">
              <a:avLst/>
            </a:prstGeom>
            <a:solidFill>
              <a:schemeClr val="bg1">
                <a:alpha val="62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" name="Rechthoek 13"/>
            <p:cNvSpPr/>
            <p:nvPr/>
          </p:nvSpPr>
          <p:spPr>
            <a:xfrm>
              <a:off x="3209924" y="5381625"/>
              <a:ext cx="2246849" cy="1476375"/>
            </a:xfrm>
            <a:prstGeom prst="rect">
              <a:avLst/>
            </a:prstGeom>
            <a:solidFill>
              <a:schemeClr val="bg1">
                <a:alpha val="4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" name="Rechthoek 14"/>
            <p:cNvSpPr/>
            <p:nvPr/>
          </p:nvSpPr>
          <p:spPr>
            <a:xfrm>
              <a:off x="923924" y="5381625"/>
              <a:ext cx="2304000" cy="1476375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0883" y="326067"/>
            <a:ext cx="10515600" cy="1325563"/>
          </a:xfrm>
        </p:spPr>
        <p:txBody>
          <a:bodyPr/>
          <a:lstStyle/>
          <a:p>
            <a:r>
              <a:rPr lang="nl-NL" dirty="0" smtClean="0"/>
              <a:t>Uitgangspunten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00394" y="1384002"/>
            <a:ext cx="8596668" cy="392124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nl-NL" dirty="0" smtClean="0"/>
              <a:t>Eén weekend i.p.v. twee weekenden of Hemelvaart</a:t>
            </a:r>
          </a:p>
          <a:p>
            <a:pPr>
              <a:lnSpc>
                <a:spcPct val="120000"/>
              </a:lnSpc>
            </a:pPr>
            <a:r>
              <a:rPr lang="nl-NL" dirty="0" smtClean="0"/>
              <a:t>Uitwisseling wezenlijk onderdeel </a:t>
            </a:r>
            <a:r>
              <a:rPr lang="nl-NL" sz="2000" dirty="0" smtClean="0">
                <a:sym typeface="Wingdings" panose="05000000000000000000" pitchFamily="2" charset="2"/>
              </a:rPr>
              <a:t> deels verlichte route</a:t>
            </a:r>
          </a:p>
          <a:p>
            <a:pPr>
              <a:lnSpc>
                <a:spcPct val="120000"/>
              </a:lnSpc>
            </a:pPr>
            <a:r>
              <a:rPr lang="nl-NL" dirty="0" smtClean="0">
                <a:sym typeface="Wingdings" panose="05000000000000000000" pitchFamily="2" charset="2"/>
              </a:rPr>
              <a:t>Training zelf ook opgebouwd als kamp</a:t>
            </a:r>
            <a:endParaRPr lang="nl-NL" dirty="0" smtClean="0"/>
          </a:p>
          <a:p>
            <a:pPr>
              <a:lnSpc>
                <a:spcPct val="120000"/>
              </a:lnSpc>
            </a:pPr>
            <a:r>
              <a:rPr lang="nl-NL" dirty="0" smtClean="0"/>
              <a:t>Modulaire opzet </a:t>
            </a:r>
            <a:r>
              <a:rPr lang="nl-NL" sz="2000" dirty="0" smtClean="0">
                <a:sym typeface="Wingdings" panose="05000000000000000000" pitchFamily="2" charset="2"/>
              </a:rPr>
              <a:t> leerroute zelf te kiezen</a:t>
            </a:r>
            <a:endParaRPr lang="nl-NL" sz="2000" dirty="0" smtClean="0"/>
          </a:p>
          <a:p>
            <a:pPr>
              <a:lnSpc>
                <a:spcPct val="120000"/>
              </a:lnSpc>
            </a:pPr>
            <a:r>
              <a:rPr lang="nl-NL" dirty="0" smtClean="0"/>
              <a:t>Alle speltakken tegelijkertijd</a:t>
            </a:r>
          </a:p>
          <a:p>
            <a:pPr>
              <a:lnSpc>
                <a:spcPct val="120000"/>
              </a:lnSpc>
            </a:pPr>
            <a:r>
              <a:rPr lang="nl-NL" dirty="0" smtClean="0"/>
              <a:t>Kwalificatie </a:t>
            </a:r>
            <a:r>
              <a:rPr lang="nl-NL" sz="2000" dirty="0" smtClean="0"/>
              <a:t>(merendeels)</a:t>
            </a:r>
          </a:p>
          <a:p>
            <a:pPr>
              <a:lnSpc>
                <a:spcPct val="120000"/>
              </a:lnSpc>
            </a:pPr>
            <a:r>
              <a:rPr lang="nl-NL" dirty="0" smtClean="0"/>
              <a:t>Aanvullende kwalificaties en persoonlijke interesse</a:t>
            </a:r>
          </a:p>
          <a:p>
            <a:pPr>
              <a:lnSpc>
                <a:spcPct val="120000"/>
              </a:lnSpc>
            </a:pPr>
            <a:r>
              <a:rPr lang="nl-NL" dirty="0" smtClean="0"/>
              <a:t>Jaarlijkse vernieuwing</a:t>
            </a:r>
          </a:p>
          <a:p>
            <a:pPr>
              <a:lnSpc>
                <a:spcPct val="120000"/>
              </a:lnSpc>
            </a:pPr>
            <a:r>
              <a:rPr lang="nl-NL" sz="2000" dirty="0" smtClean="0"/>
              <a:t>(later) </a:t>
            </a:r>
            <a:r>
              <a:rPr lang="nl-NL" dirty="0" smtClean="0"/>
              <a:t>Train de trainer (</a:t>
            </a:r>
            <a:r>
              <a:rPr lang="nl-NL" dirty="0" err="1" smtClean="0"/>
              <a:t>ToT</a:t>
            </a:r>
            <a:r>
              <a:rPr lang="nl-NL" dirty="0" smtClean="0"/>
              <a:t>)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984544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ep 25"/>
          <p:cNvGrpSpPr/>
          <p:nvPr/>
        </p:nvGrpSpPr>
        <p:grpSpPr>
          <a:xfrm>
            <a:off x="923924" y="5381625"/>
            <a:ext cx="11438475" cy="1476375"/>
            <a:chOff x="923924" y="5381625"/>
            <a:chExt cx="11438475" cy="1476375"/>
          </a:xfrm>
        </p:grpSpPr>
        <p:sp>
          <p:nvSpPr>
            <p:cNvPr id="27" name="Rechthoek 26"/>
            <p:cNvSpPr/>
            <p:nvPr/>
          </p:nvSpPr>
          <p:spPr>
            <a:xfrm>
              <a:off x="10058399" y="5381625"/>
              <a:ext cx="2304000" cy="1476375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27"/>
            <p:cNvSpPr/>
            <p:nvPr/>
          </p:nvSpPr>
          <p:spPr>
            <a:xfrm>
              <a:off x="7820024" y="5381625"/>
              <a:ext cx="2307387" cy="1476375"/>
            </a:xfrm>
            <a:prstGeom prst="rect">
              <a:avLst/>
            </a:prstGeom>
            <a:solidFill>
              <a:schemeClr val="bg1">
                <a:alpha val="78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28"/>
            <p:cNvSpPr/>
            <p:nvPr/>
          </p:nvSpPr>
          <p:spPr>
            <a:xfrm>
              <a:off x="5408762" y="5381625"/>
              <a:ext cx="2439838" cy="1476375"/>
            </a:xfrm>
            <a:prstGeom prst="rect">
              <a:avLst/>
            </a:prstGeom>
            <a:solidFill>
              <a:schemeClr val="bg1">
                <a:alpha val="62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29"/>
            <p:cNvSpPr/>
            <p:nvPr/>
          </p:nvSpPr>
          <p:spPr>
            <a:xfrm>
              <a:off x="3209924" y="5381625"/>
              <a:ext cx="2246849" cy="1476375"/>
            </a:xfrm>
            <a:prstGeom prst="rect">
              <a:avLst/>
            </a:prstGeom>
            <a:solidFill>
              <a:schemeClr val="bg1">
                <a:alpha val="4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30"/>
            <p:cNvSpPr/>
            <p:nvPr/>
          </p:nvSpPr>
          <p:spPr>
            <a:xfrm>
              <a:off x="923924" y="5381625"/>
              <a:ext cx="2304000" cy="1476375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67361" y="321645"/>
            <a:ext cx="10515600" cy="1325563"/>
          </a:xfrm>
        </p:spPr>
        <p:txBody>
          <a:bodyPr/>
          <a:lstStyle/>
          <a:p>
            <a:r>
              <a:rPr lang="nl-NL" dirty="0" smtClean="0"/>
              <a:t>Programma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425947" y="1647206"/>
            <a:ext cx="4599214" cy="435133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nl-NL" sz="2000" dirty="0" smtClean="0"/>
              <a:t>Kampopbouw </a:t>
            </a:r>
            <a:r>
              <a:rPr lang="nl-NL" sz="1400" dirty="0"/>
              <a:t>(fysiek)</a:t>
            </a:r>
          </a:p>
          <a:p>
            <a:pPr>
              <a:lnSpc>
                <a:spcPct val="120000"/>
              </a:lnSpc>
            </a:pPr>
            <a:r>
              <a:rPr lang="nl-NL" sz="2000" dirty="0" smtClean="0"/>
              <a:t>Kamporganisatie </a:t>
            </a:r>
            <a:r>
              <a:rPr lang="nl-NL" sz="1400" dirty="0"/>
              <a:t>(incl. Veilig &amp; Gezond)</a:t>
            </a:r>
          </a:p>
          <a:p>
            <a:pPr>
              <a:lnSpc>
                <a:spcPct val="120000"/>
              </a:lnSpc>
            </a:pPr>
            <a:r>
              <a:rPr lang="nl-NL" sz="2000" dirty="0" smtClean="0"/>
              <a:t>Kampprogramma </a:t>
            </a:r>
            <a:r>
              <a:rPr lang="nl-NL" sz="1400" dirty="0"/>
              <a:t>(incl. thema’s)</a:t>
            </a:r>
          </a:p>
          <a:p>
            <a:pPr>
              <a:lnSpc>
                <a:spcPct val="120000"/>
              </a:lnSpc>
            </a:pPr>
            <a:r>
              <a:rPr lang="nl-NL" sz="2000" dirty="0" smtClean="0"/>
              <a:t>Koken</a:t>
            </a:r>
          </a:p>
          <a:p>
            <a:pPr>
              <a:lnSpc>
                <a:spcPct val="120000"/>
              </a:lnSpc>
            </a:pPr>
            <a:endParaRPr lang="nl-NL" sz="800" dirty="0" smtClean="0"/>
          </a:p>
          <a:p>
            <a:pPr>
              <a:lnSpc>
                <a:spcPct val="120000"/>
              </a:lnSpc>
            </a:pPr>
            <a:r>
              <a:rPr lang="nl-NL" sz="2000" dirty="0" smtClean="0"/>
              <a:t>Uitwisseling</a:t>
            </a:r>
          </a:p>
          <a:p>
            <a:pPr>
              <a:lnSpc>
                <a:spcPct val="120000"/>
              </a:lnSpc>
            </a:pPr>
            <a:r>
              <a:rPr lang="nl-NL" sz="2000" dirty="0" smtClean="0"/>
              <a:t>Aanvullende Kwalificatie</a:t>
            </a:r>
          </a:p>
          <a:p>
            <a:pPr>
              <a:lnSpc>
                <a:spcPct val="120000"/>
              </a:lnSpc>
            </a:pPr>
            <a:r>
              <a:rPr lang="nl-NL" sz="2000" dirty="0" smtClean="0"/>
              <a:t>Persoonlijke verrijking</a:t>
            </a:r>
            <a:endParaRPr lang="nl-NL" sz="2000" dirty="0"/>
          </a:p>
        </p:txBody>
      </p:sp>
      <p:sp>
        <p:nvSpPr>
          <p:cNvPr id="4" name="Rechteraccolade 3"/>
          <p:cNvSpPr/>
          <p:nvPr/>
        </p:nvSpPr>
        <p:spPr>
          <a:xfrm flipH="1">
            <a:off x="2854448" y="1524742"/>
            <a:ext cx="767443" cy="2354489"/>
          </a:xfrm>
          <a:prstGeom prst="rightBrac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ekstvak 4"/>
          <p:cNvSpPr txBox="1"/>
          <p:nvPr/>
        </p:nvSpPr>
        <p:spPr>
          <a:xfrm rot="16200000">
            <a:off x="758594" y="2469971"/>
            <a:ext cx="3494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i="1" dirty="0"/>
              <a:t>Kwalificatie route</a:t>
            </a:r>
          </a:p>
        </p:txBody>
      </p:sp>
      <p:sp>
        <p:nvSpPr>
          <p:cNvPr id="17" name="Bijschrift met afgeronde rechthoek 9"/>
          <p:cNvSpPr/>
          <p:nvPr/>
        </p:nvSpPr>
        <p:spPr>
          <a:xfrm>
            <a:off x="8713895" y="266081"/>
            <a:ext cx="3201881" cy="1999498"/>
          </a:xfrm>
          <a:prstGeom prst="wedgeRoundRectCallout">
            <a:avLst>
              <a:gd name="adj1" fmla="val -144810"/>
              <a:gd name="adj2" fmla="val 33157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Blokhut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Staand kamp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Primitief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Op hoogte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Lichtgewicht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Op het water</a:t>
            </a:r>
          </a:p>
        </p:txBody>
      </p:sp>
      <p:sp>
        <p:nvSpPr>
          <p:cNvPr id="18" name="Bijschrift met afgeronde rechthoek 10"/>
          <p:cNvSpPr/>
          <p:nvPr/>
        </p:nvSpPr>
        <p:spPr>
          <a:xfrm>
            <a:off x="8712081" y="1068153"/>
            <a:ext cx="3211858" cy="1404257"/>
          </a:xfrm>
          <a:prstGeom prst="wedgeRoundRectCallout">
            <a:avLst>
              <a:gd name="adj1" fmla="val -99476"/>
              <a:gd name="adj2" fmla="val 44779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Financiën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Planning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Materiaallijst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Vervoer</a:t>
            </a:r>
          </a:p>
        </p:txBody>
      </p:sp>
      <p:sp>
        <p:nvSpPr>
          <p:cNvPr id="19" name="Bijschrift met afgeronde rechthoek 11"/>
          <p:cNvSpPr/>
          <p:nvPr/>
        </p:nvSpPr>
        <p:spPr>
          <a:xfrm>
            <a:off x="8683508" y="1975747"/>
            <a:ext cx="3211857" cy="1641022"/>
          </a:xfrm>
          <a:prstGeom prst="wedgeRoundRectCallout">
            <a:avLst>
              <a:gd name="adj1" fmla="val -112691"/>
              <a:gd name="adj2" fmla="val 5195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Opbouw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Spanningsboog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Inbreng jeugdleden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Soorten Thema’s</a:t>
            </a:r>
          </a:p>
        </p:txBody>
      </p:sp>
      <p:sp>
        <p:nvSpPr>
          <p:cNvPr id="20" name="Bijschrift met afgeronde rechthoek 12"/>
          <p:cNvSpPr/>
          <p:nvPr/>
        </p:nvSpPr>
        <p:spPr>
          <a:xfrm>
            <a:off x="8654932" y="2728974"/>
            <a:ext cx="3220023" cy="2138290"/>
          </a:xfrm>
          <a:prstGeom prst="wedgeRoundRectCallout">
            <a:avLst>
              <a:gd name="adj1" fmla="val -176285"/>
              <a:gd name="adj2" fmla="val -20558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Grote groepen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Primitief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Uit de natuur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Insecten</a:t>
            </a:r>
          </a:p>
          <a:p>
            <a:pPr lvl="1" algn="ctr">
              <a:lnSpc>
                <a:spcPct val="120000"/>
              </a:lnSpc>
            </a:pPr>
            <a:endParaRPr lang="nl-NL" sz="1600" dirty="0"/>
          </a:p>
          <a:p>
            <a:pPr marL="269875" lvl="1" algn="ctr">
              <a:lnSpc>
                <a:spcPct val="120000"/>
              </a:lnSpc>
            </a:pPr>
            <a:r>
              <a:rPr lang="nl-NL" sz="1600" dirty="0" err="1"/>
              <a:t>Masterchef</a:t>
            </a:r>
            <a:r>
              <a:rPr lang="nl-NL" sz="1600" dirty="0"/>
              <a:t>!</a:t>
            </a:r>
          </a:p>
        </p:txBody>
      </p:sp>
      <p:sp>
        <p:nvSpPr>
          <p:cNvPr id="21" name="Bijschrift met afgeronde rechthoek 13"/>
          <p:cNvSpPr/>
          <p:nvPr/>
        </p:nvSpPr>
        <p:spPr>
          <a:xfrm>
            <a:off x="8702558" y="4046754"/>
            <a:ext cx="3228186" cy="1020536"/>
          </a:xfrm>
          <a:prstGeom prst="wedgeRoundRectCallout">
            <a:avLst>
              <a:gd name="adj1" fmla="val -161077"/>
              <a:gd name="adj2" fmla="val -42412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9263" lvl="1"/>
            <a:r>
              <a:rPr lang="nl-NL" sz="1600" dirty="0"/>
              <a:t>Tussen deelnemers</a:t>
            </a:r>
          </a:p>
        </p:txBody>
      </p:sp>
      <p:sp>
        <p:nvSpPr>
          <p:cNvPr id="22" name="Bijschrift met afgeronde rechthoek 14"/>
          <p:cNvSpPr/>
          <p:nvPr/>
        </p:nvSpPr>
        <p:spPr>
          <a:xfrm>
            <a:off x="8710721" y="3328299"/>
            <a:ext cx="3244516" cy="2628900"/>
          </a:xfrm>
          <a:prstGeom prst="wedgeRoundRectCallout">
            <a:avLst>
              <a:gd name="adj1" fmla="val -123596"/>
              <a:gd name="adj2" fmla="val -30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Hakken, zagen, snijden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EHBO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Routetechnieken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Vuurtechnieken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Pionieren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Avondspel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Kampvuur leiden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FF stil staan op kamp</a:t>
            </a:r>
          </a:p>
        </p:txBody>
      </p:sp>
      <p:sp>
        <p:nvSpPr>
          <p:cNvPr id="24" name="Bijschrift met afgeronde rechthoek 15"/>
          <p:cNvSpPr/>
          <p:nvPr/>
        </p:nvSpPr>
        <p:spPr>
          <a:xfrm>
            <a:off x="8702556" y="2742584"/>
            <a:ext cx="3232269" cy="3362933"/>
          </a:xfrm>
          <a:prstGeom prst="wedgeRoundRectCallout">
            <a:avLst>
              <a:gd name="adj1" fmla="val -125427"/>
              <a:gd name="adj2" fmla="val 20820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Kinderen met een rugzakje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Vuurspuwen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Fotograferen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Schieten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Zeilen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Branders maken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Low/High </a:t>
            </a:r>
            <a:r>
              <a:rPr lang="nl-NL" sz="1600" dirty="0" err="1"/>
              <a:t>rope</a:t>
            </a:r>
            <a:endParaRPr lang="nl-NL" sz="1600" dirty="0"/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LARP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GPS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Meiden op kamp</a:t>
            </a:r>
          </a:p>
          <a:p>
            <a:pPr marL="449263" lvl="1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nl-NL" sz="1600" dirty="0"/>
              <a:t>Free </a:t>
            </a:r>
            <a:r>
              <a:rPr lang="nl-NL" sz="1600" dirty="0" err="1"/>
              <a:t>being</a:t>
            </a:r>
            <a:r>
              <a:rPr lang="nl-NL" sz="1600" dirty="0"/>
              <a:t> me</a:t>
            </a:r>
          </a:p>
        </p:txBody>
      </p:sp>
    </p:spTree>
    <p:extLst>
      <p:ext uri="{BB962C8B-B14F-4D97-AF65-F5344CB8AC3E}">
        <p14:creationId xmlns:p14="http://schemas.microsoft.com/office/powerpoint/2010/main" val="22252309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ep 9"/>
          <p:cNvGrpSpPr/>
          <p:nvPr/>
        </p:nvGrpSpPr>
        <p:grpSpPr>
          <a:xfrm>
            <a:off x="923924" y="5381625"/>
            <a:ext cx="11438475" cy="1476375"/>
            <a:chOff x="923924" y="5381625"/>
            <a:chExt cx="11438475" cy="1476375"/>
          </a:xfrm>
        </p:grpSpPr>
        <p:sp>
          <p:nvSpPr>
            <p:cNvPr id="11" name="Rechthoek 10"/>
            <p:cNvSpPr/>
            <p:nvPr/>
          </p:nvSpPr>
          <p:spPr>
            <a:xfrm>
              <a:off x="10058399" y="5381625"/>
              <a:ext cx="2304000" cy="1476375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" name="Rechthoek 11"/>
            <p:cNvSpPr/>
            <p:nvPr/>
          </p:nvSpPr>
          <p:spPr>
            <a:xfrm>
              <a:off x="7820024" y="5381625"/>
              <a:ext cx="2307387" cy="1476375"/>
            </a:xfrm>
            <a:prstGeom prst="rect">
              <a:avLst/>
            </a:prstGeom>
            <a:solidFill>
              <a:schemeClr val="bg1">
                <a:alpha val="78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" name="Rechthoek 12"/>
            <p:cNvSpPr/>
            <p:nvPr/>
          </p:nvSpPr>
          <p:spPr>
            <a:xfrm>
              <a:off x="5408762" y="5381625"/>
              <a:ext cx="2439838" cy="1476375"/>
            </a:xfrm>
            <a:prstGeom prst="rect">
              <a:avLst/>
            </a:prstGeom>
            <a:solidFill>
              <a:schemeClr val="bg1">
                <a:alpha val="62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" name="Rechthoek 13"/>
            <p:cNvSpPr/>
            <p:nvPr/>
          </p:nvSpPr>
          <p:spPr>
            <a:xfrm>
              <a:off x="3209924" y="5381625"/>
              <a:ext cx="2246849" cy="1476375"/>
            </a:xfrm>
            <a:prstGeom prst="rect">
              <a:avLst/>
            </a:prstGeom>
            <a:solidFill>
              <a:schemeClr val="bg1">
                <a:alpha val="4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" name="Rechthoek 14"/>
            <p:cNvSpPr/>
            <p:nvPr/>
          </p:nvSpPr>
          <p:spPr>
            <a:xfrm>
              <a:off x="923924" y="5381625"/>
              <a:ext cx="2304000" cy="1476375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77068" y="465488"/>
            <a:ext cx="10515600" cy="1325563"/>
          </a:xfrm>
        </p:spPr>
        <p:txBody>
          <a:bodyPr/>
          <a:lstStyle/>
          <a:p>
            <a:r>
              <a:rPr lang="nl-NL" dirty="0" smtClean="0"/>
              <a:t>Uitvoering </a:t>
            </a:r>
            <a:r>
              <a:rPr lang="nl-NL" sz="3200" dirty="0" smtClean="0"/>
              <a:t>(1)</a:t>
            </a:r>
            <a:endParaRPr lang="nl-NL" sz="32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466277" y="1619005"/>
            <a:ext cx="10515600" cy="36172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200" dirty="0"/>
              <a:t>(Na drie jaar ervaring en aanpassingen):</a:t>
            </a:r>
          </a:p>
          <a:p>
            <a:r>
              <a:rPr lang="nl-NL" sz="2200" dirty="0" smtClean="0"/>
              <a:t>Kop- en kernteam </a:t>
            </a:r>
            <a:r>
              <a:rPr lang="nl-NL" sz="1400" dirty="0" smtClean="0"/>
              <a:t>(= organisatie)</a:t>
            </a:r>
          </a:p>
          <a:p>
            <a:pPr lvl="1"/>
            <a:r>
              <a:rPr lang="nl-NL" sz="1800" dirty="0" smtClean="0"/>
              <a:t>PR</a:t>
            </a:r>
          </a:p>
          <a:p>
            <a:pPr lvl="1"/>
            <a:r>
              <a:rPr lang="nl-NL" sz="1800" dirty="0" smtClean="0"/>
              <a:t>Facilitair</a:t>
            </a:r>
          </a:p>
          <a:p>
            <a:pPr lvl="1"/>
            <a:r>
              <a:rPr lang="nl-NL" sz="1800" dirty="0" smtClean="0"/>
              <a:t>Trainers werven</a:t>
            </a:r>
          </a:p>
          <a:p>
            <a:pPr lvl="1"/>
            <a:r>
              <a:rPr lang="nl-NL" sz="1800" dirty="0" smtClean="0"/>
              <a:t>Inhoud trainingen maken / begeleiden</a:t>
            </a:r>
          </a:p>
          <a:p>
            <a:pPr>
              <a:lnSpc>
                <a:spcPct val="130000"/>
              </a:lnSpc>
            </a:pPr>
            <a:r>
              <a:rPr lang="nl-NL" sz="2200" dirty="0" smtClean="0"/>
              <a:t>Trainers (vast en gast-) en speltakcoaches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nl-NL" sz="2200" dirty="0" smtClean="0"/>
              <a:t>Deelnemers en praktijkbegeleiders</a:t>
            </a:r>
          </a:p>
          <a:p>
            <a:pPr marL="0" indent="0">
              <a:buNone/>
            </a:pPr>
            <a:r>
              <a:rPr lang="nl-NL" sz="2200" dirty="0" smtClean="0"/>
              <a:t>Al deze rollen overzichtelijk met elkaar werken </a:t>
            </a:r>
            <a:r>
              <a:rPr lang="nl-NL" sz="2200" dirty="0" smtClean="0">
                <a:sym typeface="Wingdings" panose="05000000000000000000" pitchFamily="2" charset="2"/>
              </a:rPr>
              <a:t></a:t>
            </a:r>
            <a:r>
              <a:rPr lang="nl-NL" sz="2200" dirty="0" smtClean="0"/>
              <a:t> </a:t>
            </a:r>
            <a:r>
              <a:rPr lang="nl-NL" sz="2200" u="sng" dirty="0" smtClean="0"/>
              <a:t>webapplicatie</a:t>
            </a:r>
          </a:p>
          <a:p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22809102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ep 10"/>
          <p:cNvGrpSpPr/>
          <p:nvPr/>
        </p:nvGrpSpPr>
        <p:grpSpPr>
          <a:xfrm>
            <a:off x="923924" y="5381625"/>
            <a:ext cx="11438475" cy="1476375"/>
            <a:chOff x="923924" y="5381625"/>
            <a:chExt cx="11438475" cy="1476375"/>
          </a:xfrm>
        </p:grpSpPr>
        <p:sp>
          <p:nvSpPr>
            <p:cNvPr id="12" name="Rechthoek 11"/>
            <p:cNvSpPr/>
            <p:nvPr/>
          </p:nvSpPr>
          <p:spPr>
            <a:xfrm>
              <a:off x="10058399" y="5381625"/>
              <a:ext cx="2304000" cy="1476375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" name="Rechthoek 12"/>
            <p:cNvSpPr/>
            <p:nvPr/>
          </p:nvSpPr>
          <p:spPr>
            <a:xfrm>
              <a:off x="7820024" y="5381625"/>
              <a:ext cx="2307387" cy="1476375"/>
            </a:xfrm>
            <a:prstGeom prst="rect">
              <a:avLst/>
            </a:prstGeom>
            <a:solidFill>
              <a:schemeClr val="bg1">
                <a:alpha val="78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" name="Rechthoek 13"/>
            <p:cNvSpPr/>
            <p:nvPr/>
          </p:nvSpPr>
          <p:spPr>
            <a:xfrm>
              <a:off x="5408762" y="5381625"/>
              <a:ext cx="2439838" cy="1476375"/>
            </a:xfrm>
            <a:prstGeom prst="rect">
              <a:avLst/>
            </a:prstGeom>
            <a:solidFill>
              <a:schemeClr val="bg1">
                <a:alpha val="62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" name="Rechthoek 14"/>
            <p:cNvSpPr/>
            <p:nvPr/>
          </p:nvSpPr>
          <p:spPr>
            <a:xfrm>
              <a:off x="3209924" y="5381625"/>
              <a:ext cx="2246849" cy="1476375"/>
            </a:xfrm>
            <a:prstGeom prst="rect">
              <a:avLst/>
            </a:prstGeom>
            <a:solidFill>
              <a:schemeClr val="bg1">
                <a:alpha val="4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" name="Rechthoek 15"/>
            <p:cNvSpPr/>
            <p:nvPr/>
          </p:nvSpPr>
          <p:spPr>
            <a:xfrm>
              <a:off x="923924" y="5381625"/>
              <a:ext cx="2304000" cy="1476375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43615" y="409732"/>
            <a:ext cx="10515600" cy="1325563"/>
          </a:xfrm>
        </p:spPr>
        <p:txBody>
          <a:bodyPr/>
          <a:lstStyle/>
          <a:p>
            <a:r>
              <a:rPr lang="nl-NL" dirty="0" smtClean="0"/>
              <a:t>Uitvoering </a:t>
            </a:r>
            <a:r>
              <a:rPr lang="nl-NL" sz="3200" dirty="0" smtClean="0"/>
              <a:t>(2)</a:t>
            </a:r>
            <a:endParaRPr lang="nl-NL" sz="32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343615" y="1686875"/>
            <a:ext cx="10515600" cy="5093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dirty="0"/>
              <a:t>Workflow </a:t>
            </a:r>
            <a:r>
              <a:rPr lang="nl-NL" sz="2000" dirty="0" smtClean="0"/>
              <a:t>deelnemer </a:t>
            </a:r>
            <a:r>
              <a:rPr lang="nl-NL" sz="2000" dirty="0"/>
              <a:t>en </a:t>
            </a:r>
            <a:r>
              <a:rPr lang="nl-NL" sz="2000" dirty="0" smtClean="0"/>
              <a:t>trainer:</a:t>
            </a:r>
            <a:endParaRPr lang="nl-NL" sz="2000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992617"/>
              </p:ext>
            </p:extLst>
          </p:nvPr>
        </p:nvGraphicFramePr>
        <p:xfrm>
          <a:off x="2353140" y="2179565"/>
          <a:ext cx="9163050" cy="3129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21679">
                  <a:extLst>
                    <a:ext uri="{9D8B030D-6E8A-4147-A177-3AD203B41FA5}">
                      <a16:colId xmlns:a16="http://schemas.microsoft.com/office/drawing/2014/main" xmlns="" val="3217272585"/>
                    </a:ext>
                  </a:extLst>
                </a:gridCol>
                <a:gridCol w="4441371">
                  <a:extLst>
                    <a:ext uri="{9D8B030D-6E8A-4147-A177-3AD203B41FA5}">
                      <a16:colId xmlns:a16="http://schemas.microsoft.com/office/drawing/2014/main" xmlns="" val="3922415969"/>
                    </a:ext>
                  </a:extLst>
                </a:gridCol>
              </a:tblGrid>
              <a:tr h="447016">
                <a:tc>
                  <a:txBody>
                    <a:bodyPr/>
                    <a:lstStyle/>
                    <a:p>
                      <a:r>
                        <a:rPr lang="nl-NL" sz="1800" b="1" dirty="0" smtClean="0"/>
                        <a:t>Deelnemer</a:t>
                      </a:r>
                      <a:endParaRPr lang="nl-NL" sz="1800" b="1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800" b="1" dirty="0" smtClean="0"/>
                        <a:t>Trainer/kernteam/speltakcoaches</a:t>
                      </a:r>
                      <a:endParaRPr lang="nl-NL" sz="1800" b="1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592313018"/>
                  </a:ext>
                </a:extLst>
              </a:tr>
              <a:tr h="44701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nl-NL" sz="1800" dirty="0" smtClean="0"/>
                        <a:t>Inschrijving en betaling via</a:t>
                      </a:r>
                      <a:r>
                        <a:rPr lang="nl-NL" sz="1800" baseline="0" dirty="0" smtClean="0"/>
                        <a:t> SOL</a:t>
                      </a:r>
                      <a:endParaRPr lang="nl-NL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nl-NL" sz="1800" dirty="0" smtClean="0"/>
                        <a:t>Trainingsconfiguratie</a:t>
                      </a:r>
                      <a:r>
                        <a:rPr lang="nl-NL" sz="1800" baseline="0" dirty="0" smtClean="0"/>
                        <a:t> bepalen</a:t>
                      </a:r>
                      <a:endParaRPr lang="nl-NL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63306087"/>
                  </a:ext>
                </a:extLst>
              </a:tr>
              <a:tr h="44701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nl-NL" sz="1800" dirty="0" smtClean="0"/>
                        <a:t>Individuele</a:t>
                      </a:r>
                      <a:r>
                        <a:rPr lang="nl-NL" sz="1800" baseline="0" dirty="0" smtClean="0"/>
                        <a:t> leerroute bepalen</a:t>
                      </a:r>
                      <a:endParaRPr lang="nl-NL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nl-NL" sz="1800" dirty="0" smtClean="0"/>
                        <a:t>Invoeren trainingsmethodiek</a:t>
                      </a:r>
                      <a:endParaRPr lang="nl-NL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60900037"/>
                  </a:ext>
                </a:extLst>
              </a:tr>
              <a:tr h="44701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nl-NL" sz="1800" dirty="0" smtClean="0"/>
                        <a:t>Opgave persoonlijke</a:t>
                      </a:r>
                      <a:r>
                        <a:rPr lang="nl-NL" sz="1800" baseline="0" dirty="0" smtClean="0"/>
                        <a:t> gegevens</a:t>
                      </a:r>
                      <a:endParaRPr lang="nl-NL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nl-NL" sz="1800" dirty="0" smtClean="0"/>
                        <a:t>Materiaalbehoefte aangeven</a:t>
                      </a:r>
                      <a:endParaRPr lang="nl-NL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875077862"/>
                  </a:ext>
                </a:extLst>
              </a:tr>
              <a:tr h="44701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nl-NL" sz="1800" dirty="0" smtClean="0"/>
                        <a:t>Route doorlopen </a:t>
                      </a:r>
                      <a:r>
                        <a:rPr lang="nl-NL" sz="1200" dirty="0" smtClean="0"/>
                        <a:t>(tijdens</a:t>
                      </a:r>
                      <a:r>
                        <a:rPr lang="nl-NL" sz="1200" baseline="0" dirty="0" smtClean="0"/>
                        <a:t> event)</a:t>
                      </a:r>
                      <a:endParaRPr lang="nl-NL" sz="12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nl-NL" sz="1800" dirty="0" smtClean="0"/>
                        <a:t>Aantal deelnemers</a:t>
                      </a:r>
                      <a:r>
                        <a:rPr lang="nl-NL" sz="1800" baseline="0" dirty="0" smtClean="0"/>
                        <a:t> </a:t>
                      </a:r>
                      <a:r>
                        <a:rPr lang="nl-NL" sz="1200" baseline="0" dirty="0" smtClean="0"/>
                        <a:t>(min/max en werkelijk)</a:t>
                      </a:r>
                      <a:endParaRPr lang="nl-NL" sz="12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85856222"/>
                  </a:ext>
                </a:extLst>
              </a:tr>
              <a:tr h="44701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nl-NL" sz="1800" dirty="0" smtClean="0"/>
                        <a:t>Certificaat downloaden </a:t>
                      </a:r>
                      <a:r>
                        <a:rPr lang="nl-NL" sz="1200" dirty="0" smtClean="0"/>
                        <a:t>(incl.</a:t>
                      </a:r>
                      <a:r>
                        <a:rPr lang="nl-NL" sz="1200" baseline="0" dirty="0" smtClean="0"/>
                        <a:t> link met kwalificaties)</a:t>
                      </a:r>
                      <a:endParaRPr lang="nl-NL" sz="12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l-NL" sz="1800" dirty="0" smtClean="0"/>
                        <a:t>Presentie / uitdraai training / materialen</a:t>
                      </a:r>
                      <a:endParaRPr lang="nl-NL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288520195"/>
                  </a:ext>
                </a:extLst>
              </a:tr>
              <a:tr h="44701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nl-NL" sz="1800" dirty="0" smtClean="0"/>
                        <a:t>Evaluatie</a:t>
                      </a:r>
                      <a:endParaRPr lang="nl-NL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nl-NL" sz="1800" dirty="0" smtClean="0"/>
                        <a:t>Evaluatie</a:t>
                      </a:r>
                      <a:endParaRPr lang="nl-NL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423825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24765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ep 10"/>
          <p:cNvGrpSpPr/>
          <p:nvPr/>
        </p:nvGrpSpPr>
        <p:grpSpPr>
          <a:xfrm>
            <a:off x="923924" y="5381625"/>
            <a:ext cx="11438475" cy="1476375"/>
            <a:chOff x="923924" y="5381625"/>
            <a:chExt cx="11438475" cy="1476375"/>
          </a:xfrm>
        </p:grpSpPr>
        <p:sp>
          <p:nvSpPr>
            <p:cNvPr id="12" name="Rechthoek 11"/>
            <p:cNvSpPr/>
            <p:nvPr/>
          </p:nvSpPr>
          <p:spPr>
            <a:xfrm>
              <a:off x="10058399" y="5381625"/>
              <a:ext cx="2304000" cy="1476375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" name="Rechthoek 12"/>
            <p:cNvSpPr/>
            <p:nvPr/>
          </p:nvSpPr>
          <p:spPr>
            <a:xfrm>
              <a:off x="7820024" y="5381625"/>
              <a:ext cx="2307387" cy="1476375"/>
            </a:xfrm>
            <a:prstGeom prst="rect">
              <a:avLst/>
            </a:prstGeom>
            <a:solidFill>
              <a:schemeClr val="bg1">
                <a:alpha val="78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" name="Rechthoek 13"/>
            <p:cNvSpPr/>
            <p:nvPr/>
          </p:nvSpPr>
          <p:spPr>
            <a:xfrm>
              <a:off x="5408762" y="5381625"/>
              <a:ext cx="2439838" cy="1476375"/>
            </a:xfrm>
            <a:prstGeom prst="rect">
              <a:avLst/>
            </a:prstGeom>
            <a:solidFill>
              <a:schemeClr val="bg1">
                <a:alpha val="62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" name="Rechthoek 14"/>
            <p:cNvSpPr/>
            <p:nvPr/>
          </p:nvSpPr>
          <p:spPr>
            <a:xfrm>
              <a:off x="3209924" y="5381625"/>
              <a:ext cx="2246849" cy="1476375"/>
            </a:xfrm>
            <a:prstGeom prst="rect">
              <a:avLst/>
            </a:prstGeom>
            <a:solidFill>
              <a:schemeClr val="bg1">
                <a:alpha val="4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" name="Rechthoek 15"/>
            <p:cNvSpPr/>
            <p:nvPr/>
          </p:nvSpPr>
          <p:spPr>
            <a:xfrm>
              <a:off x="923924" y="5381625"/>
              <a:ext cx="2304000" cy="1476375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85275" y="877230"/>
            <a:ext cx="8596668" cy="1320800"/>
          </a:xfrm>
        </p:spPr>
        <p:txBody>
          <a:bodyPr/>
          <a:lstStyle/>
          <a:p>
            <a:r>
              <a:rPr lang="nl-NL" dirty="0" smtClean="0"/>
              <a:t>https://kampevent2017.nl</a:t>
            </a:r>
            <a:endParaRPr lang="nl-NL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255493326"/>
              </p:ext>
            </p:extLst>
          </p:nvPr>
        </p:nvGraphicFramePr>
        <p:xfrm>
          <a:off x="4059043" y="2198030"/>
          <a:ext cx="4874322" cy="2681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743062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923924" y="5381625"/>
            <a:ext cx="11438475" cy="1476375"/>
            <a:chOff x="923924" y="5381625"/>
            <a:chExt cx="11438475" cy="1476375"/>
          </a:xfrm>
        </p:grpSpPr>
        <p:sp>
          <p:nvSpPr>
            <p:cNvPr id="4" name="Rechthoek 3"/>
            <p:cNvSpPr/>
            <p:nvPr/>
          </p:nvSpPr>
          <p:spPr>
            <a:xfrm>
              <a:off x="10058399" y="5381625"/>
              <a:ext cx="2304000" cy="1476375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9" name="Rechthoek 18"/>
            <p:cNvSpPr/>
            <p:nvPr/>
          </p:nvSpPr>
          <p:spPr>
            <a:xfrm>
              <a:off x="7820024" y="5381625"/>
              <a:ext cx="2307387" cy="1476375"/>
            </a:xfrm>
            <a:prstGeom prst="rect">
              <a:avLst/>
            </a:prstGeom>
            <a:solidFill>
              <a:schemeClr val="bg1">
                <a:alpha val="78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" name="Rechthoek 20"/>
            <p:cNvSpPr/>
            <p:nvPr/>
          </p:nvSpPr>
          <p:spPr>
            <a:xfrm>
              <a:off x="5408762" y="5381625"/>
              <a:ext cx="2439838" cy="1476375"/>
            </a:xfrm>
            <a:prstGeom prst="rect">
              <a:avLst/>
            </a:prstGeom>
            <a:solidFill>
              <a:schemeClr val="bg1">
                <a:alpha val="62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2" name="Rechthoek 21"/>
            <p:cNvSpPr/>
            <p:nvPr/>
          </p:nvSpPr>
          <p:spPr>
            <a:xfrm>
              <a:off x="3209924" y="5381625"/>
              <a:ext cx="2246849" cy="1476375"/>
            </a:xfrm>
            <a:prstGeom prst="rect">
              <a:avLst/>
            </a:prstGeom>
            <a:solidFill>
              <a:schemeClr val="bg1">
                <a:alpha val="4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3" name="Rechthoek 22"/>
            <p:cNvSpPr/>
            <p:nvPr/>
          </p:nvSpPr>
          <p:spPr>
            <a:xfrm>
              <a:off x="923924" y="5381625"/>
              <a:ext cx="2304000" cy="1476375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21683" y="1006787"/>
            <a:ext cx="4587333" cy="1325563"/>
          </a:xfrm>
        </p:spPr>
        <p:txBody>
          <a:bodyPr/>
          <a:lstStyle/>
          <a:p>
            <a:r>
              <a:rPr lang="nl-NL" dirty="0" smtClean="0"/>
              <a:t>KampEvent 2020?</a:t>
            </a:r>
            <a:endParaRPr lang="nl-NL" dirty="0"/>
          </a:p>
        </p:txBody>
      </p:sp>
      <p:pic>
        <p:nvPicPr>
          <p:cNvPr id="1026" name="Picture 2" descr="Nederland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547" y="270506"/>
            <a:ext cx="4824640" cy="5793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al 4"/>
          <p:cNvSpPr/>
          <p:nvPr/>
        </p:nvSpPr>
        <p:spPr>
          <a:xfrm rot="4173391">
            <a:off x="8467012" y="578161"/>
            <a:ext cx="3124707" cy="22248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Ovaal 10"/>
          <p:cNvSpPr/>
          <p:nvPr/>
        </p:nvSpPr>
        <p:spPr>
          <a:xfrm>
            <a:off x="8053402" y="4719419"/>
            <a:ext cx="1771953" cy="15199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 rot="19462018">
            <a:off x="7941192" y="2897461"/>
            <a:ext cx="3118601" cy="200611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/>
          <p:cNvSpPr/>
          <p:nvPr/>
        </p:nvSpPr>
        <p:spPr>
          <a:xfrm rot="19462018">
            <a:off x="5694075" y="3372858"/>
            <a:ext cx="2695796" cy="200611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Ovaal 13"/>
          <p:cNvSpPr/>
          <p:nvPr/>
        </p:nvSpPr>
        <p:spPr>
          <a:xfrm rot="18968517">
            <a:off x="6865194" y="927381"/>
            <a:ext cx="2782611" cy="25790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" name="Picture 2" descr="https://image.freepik.com/iconen-gratis/tent_318-486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094" y="4113955"/>
            <a:ext cx="647313" cy="64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s://image.freepik.com/iconen-gratis/tent_318-486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8045" y="3750163"/>
            <a:ext cx="647313" cy="64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s://image.freepik.com/iconen-gratis/tent_318-486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3260" y="5389828"/>
            <a:ext cx="647313" cy="64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s://image.freepik.com/iconen-gratis/tent_318-486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354" y="2363513"/>
            <a:ext cx="647313" cy="64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s://image.freepik.com/iconen-gratis/tent_318-486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4517" y="943995"/>
            <a:ext cx="647313" cy="64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el 1"/>
          <p:cNvSpPr txBox="1">
            <a:spLocks/>
          </p:cNvSpPr>
          <p:nvPr/>
        </p:nvSpPr>
        <p:spPr>
          <a:xfrm>
            <a:off x="2877490" y="2173141"/>
            <a:ext cx="3798754" cy="7621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l-NL" dirty="0"/>
              <a:t>Vragen?</a:t>
            </a:r>
          </a:p>
        </p:txBody>
      </p:sp>
    </p:spTree>
    <p:extLst>
      <p:ext uri="{BB962C8B-B14F-4D97-AF65-F5344CB8AC3E}">
        <p14:creationId xmlns:p14="http://schemas.microsoft.com/office/powerpoint/2010/main" val="30879340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 animBg="1"/>
      <p:bldP spid="13" grpId="0" animBg="1"/>
      <p:bldP spid="14" grpId="0" animBg="1"/>
      <p:bldP spid="20" grpId="0"/>
    </p:bldLst>
  </p:timing>
</p:sld>
</file>

<file path=ppt/theme/theme1.xml><?xml version="1.0" encoding="utf-8"?>
<a:theme xmlns:a="http://schemas.openxmlformats.org/drawingml/2006/main" name="Office Theme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469</TotalTime>
  <Words>321</Words>
  <Application>Microsoft Office PowerPoint</Application>
  <PresentationFormat>Aangepast</PresentationFormat>
  <Paragraphs>106</Paragraphs>
  <Slides>8</Slides>
  <Notes>1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9" baseType="lpstr">
      <vt:lpstr>Office Theme</vt:lpstr>
      <vt:lpstr>PowerPoint-presentatie</vt:lpstr>
      <vt:lpstr>Aanleiding</vt:lpstr>
      <vt:lpstr>Uitgangspunten</vt:lpstr>
      <vt:lpstr>Programma</vt:lpstr>
      <vt:lpstr>Uitvoering (1)</vt:lpstr>
      <vt:lpstr>Uitvoering (2)</vt:lpstr>
      <vt:lpstr>https://kampevent2017.nl</vt:lpstr>
      <vt:lpstr>KampEvent 2020?</vt:lpstr>
    </vt:vector>
  </TitlesOfParts>
  <Company>Webs en Systems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KampEvent</dc:title>
  <dc:creator>Jordi van Nistelrooij</dc:creator>
  <cp:lastModifiedBy>Erwin Beckers</cp:lastModifiedBy>
  <cp:revision>37</cp:revision>
  <dcterms:created xsi:type="dcterms:W3CDTF">2017-01-19T18:24:38Z</dcterms:created>
  <dcterms:modified xsi:type="dcterms:W3CDTF">2017-01-27T12:01:11Z</dcterms:modified>
</cp:coreProperties>
</file>